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chivo Black" charset="1" panose="020B0A03020202020B04"/>
      <p:regular r:id="rId28"/>
    </p:embeddedFont>
    <p:embeddedFont>
      <p:font typeface="Montserrat Classic Bold" charset="1" panose="000008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Bold" charset="1" panose="00000800000000000000"/>
      <p:regular r:id="rId31"/>
    </p:embeddedFont>
    <p:embeddedFont>
      <p:font typeface="Canva Sans Bold Italics" charset="1" panose="020B0803030501040103"/>
      <p:regular r:id="rId32"/>
    </p:embeddedFont>
    <p:embeddedFont>
      <p:font typeface="Open Sauce Bold" charset="1" panose="00000800000000000000"/>
      <p:regular r:id="rId33"/>
    </p:embeddedFont>
    <p:embeddedFont>
      <p:font typeface="Open Sauce" charset="1" panose="00000500000000000000"/>
      <p:regular r:id="rId34"/>
    </p:embeddedFont>
    <p:embeddedFont>
      <p:font typeface="Canva Sans Bold" charset="1" panose="020B0803030501040103"/>
      <p:regular r:id="rId35"/>
    </p:embeddedFont>
    <p:embeddedFont>
      <p:font typeface="Canva Sans" charset="1" panose="020B0503030501040103"/>
      <p:regular r:id="rId36"/>
    </p:embeddedFont>
    <p:embeddedFont>
      <p:font typeface="Canva Sans Medium" charset="1" panose="020B0603030501040103"/>
      <p:regular r:id="rId37"/>
    </p:embeddedFont>
    <p:embeddedFont>
      <p:font typeface="Canva Sans Medium Italics" charset="1" panose="020B06030305010401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jpe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jpe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6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1.jpeg" Type="http://schemas.openxmlformats.org/officeDocument/2006/relationships/image"/><Relationship Id="rId4" Target="../media/VAGGhciYoBM.mp4" Type="http://schemas.openxmlformats.org/officeDocument/2006/relationships/video"/><Relationship Id="rId5" Target="../media/VAGGhciYoBM.mp4" Type="http://schemas.microsoft.com/office/2007/relationships/media"/><Relationship Id="rId6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3.pn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56.jpeg" Type="http://schemas.openxmlformats.org/officeDocument/2006/relationships/image"/><Relationship Id="rId7" Target="../media/image5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5173298"/>
            <a:chOff x="0" y="0"/>
            <a:chExt cx="2608713" cy="1362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1362515"/>
            </a:xfrm>
            <a:custGeom>
              <a:avLst/>
              <a:gdLst/>
              <a:ahLst/>
              <a:cxnLst/>
              <a:rect r="r" b="b" t="t" l="l"/>
              <a:pathLst>
                <a:path h="1362515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1362515"/>
                  </a:lnTo>
                  <a:lnTo>
                    <a:pt x="0" y="13625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1381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78416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41321" y="4483980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449" y="3818676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NIRYAT PORTAL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8997" y="6526843"/>
            <a:ext cx="9497482" cy="153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53" spc="156">
                <a:solidFill>
                  <a:srgbClr val="231F20"/>
                </a:solidFill>
                <a:latin typeface="Montserrat Classic Bold"/>
              </a:rPr>
              <a:t>ARPITA GOEL(2821401)</a:t>
            </a:r>
          </a:p>
          <a:p>
            <a:pPr algn="ctr">
              <a:lnSpc>
                <a:spcPts val="4075"/>
              </a:lnSpc>
            </a:pPr>
            <a:r>
              <a:rPr lang="en-US" sz="2953" spc="156">
                <a:solidFill>
                  <a:srgbClr val="231F20"/>
                </a:solidFill>
                <a:latin typeface="Montserrat Classic Bold"/>
              </a:rPr>
              <a:t>VIDHI SHARMA(2821426)</a:t>
            </a:r>
          </a:p>
          <a:p>
            <a:pPr algn="ctr">
              <a:lnSpc>
                <a:spcPts val="407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l="0" t="-9259" r="0" b="-925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8075" y="1385450"/>
            <a:ext cx="9359842" cy="1055109"/>
          </a:xfrm>
          <a:custGeom>
            <a:avLst/>
            <a:gdLst/>
            <a:ahLst/>
            <a:cxnLst/>
            <a:rect r="r" b="b" t="t" l="l"/>
            <a:pathLst>
              <a:path h="1055109" w="9359842">
                <a:moveTo>
                  <a:pt x="0" y="0"/>
                </a:moveTo>
                <a:lnTo>
                  <a:pt x="9359842" y="0"/>
                </a:lnTo>
                <a:lnTo>
                  <a:pt x="9359842" y="1055110"/>
                </a:lnTo>
                <a:lnTo>
                  <a:pt x="0" y="1055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429" y="1524877"/>
            <a:ext cx="9107133" cy="167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4758" spc="166">
                <a:solidFill>
                  <a:srgbClr val="010101"/>
                </a:solidFill>
                <a:latin typeface="Archivo Black"/>
              </a:rPr>
              <a:t>TOOLS &amp; TECHNOLOGIES</a:t>
            </a:r>
          </a:p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6269" y="2734483"/>
            <a:ext cx="15710310" cy="701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010101"/>
                </a:solidFill>
                <a:latin typeface="Canva Sans Medium"/>
              </a:rPr>
              <a:t>Programming Language:</a:t>
            </a:r>
          </a:p>
          <a:p>
            <a:pPr algn="l">
              <a:lnSpc>
                <a:spcPts val="3119"/>
              </a:lnSpc>
            </a:pPr>
          </a:p>
          <a:p>
            <a:pPr algn="l" marL="518158" indent="-259079" lvl="1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010101"/>
                </a:solidFill>
                <a:latin typeface="Canva Sans Medium"/>
              </a:rPr>
              <a:t>Python</a:t>
            </a:r>
          </a:p>
          <a:p>
            <a:pPr algn="l" marL="1036317" indent="-345439" lvl="2">
              <a:lnSpc>
                <a:spcPts val="3119"/>
              </a:lnSpc>
              <a:buFont typeface="Arial"/>
              <a:buChar char="⚬"/>
            </a:pPr>
            <a:r>
              <a:rPr lang="en-US" sz="2399">
                <a:solidFill>
                  <a:srgbClr val="010101"/>
                </a:solidFill>
                <a:latin typeface="Canva Sans"/>
              </a:rPr>
              <a:t>Used for developing the core logic of the chatbot.</a:t>
            </a:r>
          </a:p>
          <a:p>
            <a:pPr algn="l" marL="1036317" indent="-345439" lvl="2">
              <a:lnSpc>
                <a:spcPts val="3119"/>
              </a:lnSpc>
              <a:buFont typeface="Arial"/>
              <a:buChar char="⚬"/>
            </a:pPr>
          </a:p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010101"/>
                </a:solidFill>
                <a:latin typeface="Canva Sans Medium"/>
              </a:rPr>
              <a:t>Frameworks and Libraries:</a:t>
            </a:r>
          </a:p>
          <a:p>
            <a:pPr algn="l">
              <a:lnSpc>
                <a:spcPts val="3119"/>
              </a:lnSpc>
            </a:pPr>
          </a:p>
          <a:p>
            <a:pPr algn="l" marL="518158" indent="-259079" lvl="1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010101"/>
                </a:solidFill>
                <a:latin typeface="Canva Sans Medium"/>
              </a:rPr>
              <a:t>Streamlit</a:t>
            </a:r>
          </a:p>
          <a:p>
            <a:pPr algn="l" marL="1036317" indent="-345439" lvl="2">
              <a:lnSpc>
                <a:spcPts val="3119"/>
              </a:lnSpc>
              <a:buFont typeface="Arial"/>
              <a:buChar char="⚬"/>
            </a:pPr>
            <a:r>
              <a:rPr lang="en-US" sz="2399">
                <a:solidFill>
                  <a:srgbClr val="010101"/>
                </a:solidFill>
                <a:latin typeface="Canva Sans"/>
              </a:rPr>
              <a:t>Framework for building and sharing web apps for ML and data science, used to create the chatbot’s UI.</a:t>
            </a:r>
          </a:p>
          <a:p>
            <a:pPr algn="l">
              <a:lnSpc>
                <a:spcPts val="3119"/>
              </a:lnSpc>
            </a:pPr>
          </a:p>
          <a:p>
            <a:pPr algn="l" marL="518158" indent="-259079" lvl="1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010101"/>
                </a:solidFill>
                <a:latin typeface="Canva Sans"/>
              </a:rPr>
              <a:t>PyPDF2</a:t>
            </a:r>
          </a:p>
          <a:p>
            <a:pPr algn="l" marL="1036317" indent="-345439" lvl="2">
              <a:lnSpc>
                <a:spcPts val="3119"/>
              </a:lnSpc>
              <a:buFont typeface="Arial"/>
              <a:buChar char="⚬"/>
            </a:pPr>
            <a:r>
              <a:rPr lang="en-US" sz="2399">
                <a:solidFill>
                  <a:srgbClr val="010101"/>
                </a:solidFill>
                <a:latin typeface="Canva Sans"/>
              </a:rPr>
              <a:t>Library for reading and manipulating PDF files, used to extract data from PDFs on the Niryat portal.</a:t>
            </a:r>
          </a:p>
          <a:p>
            <a:pPr algn="l">
              <a:lnSpc>
                <a:spcPts val="3119"/>
              </a:lnSpc>
            </a:pPr>
          </a:p>
          <a:p>
            <a:pPr algn="l" marL="518158" indent="-259079" lvl="1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010101"/>
                </a:solidFill>
                <a:latin typeface="Canva Sans Medium"/>
              </a:rPr>
              <a:t>LangChain</a:t>
            </a:r>
          </a:p>
          <a:p>
            <a:pPr algn="l" marL="1036317" indent="-345439" lvl="2">
              <a:lnSpc>
                <a:spcPts val="3119"/>
              </a:lnSpc>
              <a:buFont typeface="Arial"/>
              <a:buChar char="⚬"/>
            </a:pPr>
            <a:r>
              <a:rPr lang="en-US" sz="2399">
                <a:solidFill>
                  <a:srgbClr val="010101"/>
                </a:solidFill>
                <a:latin typeface="Canva Sans"/>
              </a:rPr>
              <a:t>Framework for developing applications powered by large language models (LLMs), used for building the chatbot's conversational capabilities.</a:t>
            </a:r>
          </a:p>
          <a:p>
            <a:pPr algn="l">
              <a:lnSpc>
                <a:spcPts val="311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l="0" t="-9259" r="0" b="-925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7129" y="695948"/>
            <a:ext cx="8677375" cy="978177"/>
          </a:xfrm>
          <a:custGeom>
            <a:avLst/>
            <a:gdLst/>
            <a:ahLst/>
            <a:cxnLst/>
            <a:rect r="r" b="b" t="t" l="l"/>
            <a:pathLst>
              <a:path h="978177" w="8677375">
                <a:moveTo>
                  <a:pt x="0" y="0"/>
                </a:moveTo>
                <a:lnTo>
                  <a:pt x="8677376" y="0"/>
                </a:lnTo>
                <a:lnTo>
                  <a:pt x="8677376" y="978177"/>
                </a:lnTo>
                <a:lnTo>
                  <a:pt x="0" y="97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375" y="636075"/>
            <a:ext cx="4850535" cy="197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5605" spc="196">
                <a:solidFill>
                  <a:srgbClr val="010101"/>
                </a:solidFill>
                <a:latin typeface="Archivo Black"/>
              </a:rPr>
              <a:t>CONT ...</a:t>
            </a:r>
          </a:p>
          <a:p>
            <a:pPr algn="l" marL="0" indent="0" lvl="0">
              <a:lnSpc>
                <a:spcPts val="806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0894" y="2185644"/>
            <a:ext cx="16327222" cy="810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AI and NLP:</a:t>
            </a:r>
          </a:p>
          <a:p>
            <a:pPr algn="l" marL="501519" indent="-250760" lvl="1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Google Generative AI</a:t>
            </a:r>
          </a:p>
          <a:p>
            <a:pPr algn="l" marL="1003038" indent="-334346" lvl="2">
              <a:lnSpc>
                <a:spcPts val="3252"/>
              </a:lnSpc>
              <a:buFont typeface="Arial"/>
              <a:buChar char="⚬"/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Utilized for advanced natural language processing and generating human-like </a:t>
            </a:r>
          </a:p>
          <a:p>
            <a:pPr algn="l">
              <a:lnSpc>
                <a:spcPts val="3252"/>
              </a:lnSpc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responses.</a:t>
            </a:r>
          </a:p>
          <a:p>
            <a:pPr algn="l" marL="501519" indent="-250760" lvl="1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Langchain_google_genai</a:t>
            </a:r>
          </a:p>
          <a:p>
            <a:pPr algn="l" marL="1003038" indent="-334346" lvl="2">
              <a:lnSpc>
                <a:spcPts val="3252"/>
              </a:lnSpc>
              <a:buFont typeface="Arial"/>
              <a:buChar char="⚬"/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Integrates Google Generative AI capabilities with LangChain, enhancing the chatbot's NLP </a:t>
            </a:r>
          </a:p>
          <a:p>
            <a:pPr algn="l">
              <a:lnSpc>
                <a:spcPts val="3252"/>
              </a:lnSpc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performance.</a:t>
            </a:r>
          </a:p>
          <a:p>
            <a:pPr algn="l">
              <a:lnSpc>
                <a:spcPts val="3252"/>
              </a:lnSpc>
            </a:pPr>
          </a:p>
          <a:p>
            <a:pPr algn="l">
              <a:lnSpc>
                <a:spcPts val="3252"/>
              </a:lnSpc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Environment Management:</a:t>
            </a:r>
          </a:p>
          <a:p>
            <a:pPr algn="l" marL="501519" indent="-250760" lvl="1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python-dotenv</a:t>
            </a:r>
          </a:p>
          <a:p>
            <a:pPr algn="l" marL="1003038" indent="-334346" lvl="2">
              <a:lnSpc>
                <a:spcPts val="3252"/>
              </a:lnSpc>
              <a:buFont typeface="Arial"/>
              <a:buChar char="⚬"/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Manages environment variables, used for configuring sensitive information securely.</a:t>
            </a:r>
          </a:p>
          <a:p>
            <a:pPr algn="l">
              <a:lnSpc>
                <a:spcPts val="3252"/>
              </a:lnSpc>
            </a:pPr>
          </a:p>
          <a:p>
            <a:pPr algn="l">
              <a:lnSpc>
                <a:spcPts val="3252"/>
              </a:lnSpc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Search and Indexing:</a:t>
            </a:r>
          </a:p>
          <a:p>
            <a:pPr algn="l" marL="501519" indent="-250760" lvl="1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FAISS (Facebook AI Similarity Search)</a:t>
            </a:r>
          </a:p>
          <a:p>
            <a:pPr algn="l" marL="1003038" indent="-334346" lvl="2">
              <a:lnSpc>
                <a:spcPts val="3252"/>
              </a:lnSpc>
              <a:buFont typeface="Arial"/>
              <a:buChar char="⚬"/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Efficient similarity search and clustering of dense vectors, used to quickly search and retrieve relevant data.</a:t>
            </a:r>
          </a:p>
          <a:p>
            <a:pPr algn="l">
              <a:lnSpc>
                <a:spcPts val="3252"/>
              </a:lnSpc>
            </a:pPr>
          </a:p>
          <a:p>
            <a:pPr algn="l">
              <a:lnSpc>
                <a:spcPts val="3252"/>
              </a:lnSpc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Deployment Platforms:</a:t>
            </a:r>
          </a:p>
          <a:p>
            <a:pPr algn="l" marL="501519" indent="-250760" lvl="1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010101"/>
                </a:solidFill>
                <a:latin typeface="Canva Sans Semi-Bold"/>
              </a:rPr>
              <a:t>AWS, Azure, etc.</a:t>
            </a:r>
          </a:p>
          <a:p>
            <a:pPr algn="l" marL="1003038" indent="-334346" lvl="2">
              <a:lnSpc>
                <a:spcPts val="3252"/>
              </a:lnSpc>
              <a:buFont typeface="Arial"/>
              <a:buChar char="⚬"/>
            </a:pPr>
            <a:r>
              <a:rPr lang="en-US" sz="2322">
                <a:solidFill>
                  <a:srgbClr val="010101"/>
                </a:solidFill>
                <a:latin typeface="Canva Sans"/>
              </a:rPr>
              <a:t>Platforms for hosting and scaling the chatbot.</a:t>
            </a:r>
          </a:p>
          <a:p>
            <a:pPr algn="l">
              <a:lnSpc>
                <a:spcPts val="325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6041" t="0" r="-3604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139238" y="4957445"/>
            <a:ext cx="952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27714" y="490537"/>
            <a:ext cx="10560286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Selection of Data Subset for Chatbot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85708" y="2382632"/>
            <a:ext cx="8510712" cy="811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Semi-Bold"/>
              </a:rPr>
              <a:t>Reason for Selection: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Large volume of data necessitates a manageable subset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The 2017-2018 timeframe provides recent, relevant data for initial training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Semi-Bold"/>
              </a:rPr>
              <a:t>Benefits: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Ensures high-quality and relevant training data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Allows comprehensive analysis within a limited timeframe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Simplifies the initial data processing and model training stages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7418" y="1716939"/>
            <a:ext cx="14253679" cy="8013782"/>
          </a:xfrm>
          <a:custGeom>
            <a:avLst/>
            <a:gdLst/>
            <a:ahLst/>
            <a:cxnLst/>
            <a:rect r="r" b="b" t="t" l="l"/>
            <a:pathLst>
              <a:path h="8013782" w="14253679">
                <a:moveTo>
                  <a:pt x="0" y="0"/>
                </a:moveTo>
                <a:lnTo>
                  <a:pt x="14253679" y="0"/>
                </a:lnTo>
                <a:lnTo>
                  <a:pt x="14253679" y="8013782"/>
                </a:lnTo>
                <a:lnTo>
                  <a:pt x="0" y="8013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91966" y="0"/>
            <a:ext cx="3534669" cy="10287000"/>
          </a:xfrm>
          <a:custGeom>
            <a:avLst/>
            <a:gdLst/>
            <a:ahLst/>
            <a:cxnLst/>
            <a:rect r="r" b="b" t="t" l="l"/>
            <a:pathLst>
              <a:path h="10287000" w="3534669">
                <a:moveTo>
                  <a:pt x="0" y="0"/>
                </a:moveTo>
                <a:lnTo>
                  <a:pt x="3534668" y="0"/>
                </a:lnTo>
                <a:lnTo>
                  <a:pt x="35346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964" t="0" r="-359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18457" y="531879"/>
            <a:ext cx="8375987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CODE FOR CHATBOT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2308" y="0"/>
            <a:ext cx="2517782" cy="10287000"/>
          </a:xfrm>
          <a:custGeom>
            <a:avLst/>
            <a:gdLst/>
            <a:ahLst/>
            <a:cxnLst/>
            <a:rect r="r" b="b" t="t" l="l"/>
            <a:pathLst>
              <a:path h="10287000" w="2517782">
                <a:moveTo>
                  <a:pt x="0" y="0"/>
                </a:moveTo>
                <a:lnTo>
                  <a:pt x="2517781" y="0"/>
                </a:lnTo>
                <a:lnTo>
                  <a:pt x="25177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878" t="0" r="-5049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87" y="672362"/>
            <a:ext cx="15776398" cy="8942275"/>
          </a:xfrm>
          <a:custGeom>
            <a:avLst/>
            <a:gdLst/>
            <a:ahLst/>
            <a:cxnLst/>
            <a:rect r="r" b="b" t="t" l="l"/>
            <a:pathLst>
              <a:path h="8942275" w="15776398">
                <a:moveTo>
                  <a:pt x="0" y="0"/>
                </a:moveTo>
                <a:lnTo>
                  <a:pt x="15776397" y="0"/>
                </a:lnTo>
                <a:lnTo>
                  <a:pt x="15776397" y="8942276"/>
                </a:lnTo>
                <a:lnTo>
                  <a:pt x="0" y="8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90610" y="0"/>
            <a:ext cx="2636024" cy="10287000"/>
          </a:xfrm>
          <a:custGeom>
            <a:avLst/>
            <a:gdLst/>
            <a:ahLst/>
            <a:cxnLst/>
            <a:rect r="r" b="b" t="t" l="l"/>
            <a:pathLst>
              <a:path h="10287000" w="2636024">
                <a:moveTo>
                  <a:pt x="0" y="0"/>
                </a:moveTo>
                <a:lnTo>
                  <a:pt x="2636024" y="0"/>
                </a:lnTo>
                <a:lnTo>
                  <a:pt x="26360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316" t="0" r="-482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921" y="862744"/>
            <a:ext cx="15222006" cy="8561511"/>
          </a:xfrm>
          <a:custGeom>
            <a:avLst/>
            <a:gdLst/>
            <a:ahLst/>
            <a:cxnLst/>
            <a:rect r="r" b="b" t="t" l="l"/>
            <a:pathLst>
              <a:path h="8561511" w="15222006">
                <a:moveTo>
                  <a:pt x="0" y="0"/>
                </a:moveTo>
                <a:lnTo>
                  <a:pt x="15222007" y="0"/>
                </a:lnTo>
                <a:lnTo>
                  <a:pt x="15222007" y="8561512"/>
                </a:lnTo>
                <a:lnTo>
                  <a:pt x="0" y="8561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5663" y="1300277"/>
            <a:ext cx="15536673" cy="8727241"/>
          </a:xfrm>
          <a:custGeom>
            <a:avLst/>
            <a:gdLst/>
            <a:ahLst/>
            <a:cxnLst/>
            <a:rect r="r" b="b" t="t" l="l"/>
            <a:pathLst>
              <a:path h="8727241" w="15536673">
                <a:moveTo>
                  <a:pt x="0" y="0"/>
                </a:moveTo>
                <a:lnTo>
                  <a:pt x="15536674" y="0"/>
                </a:lnTo>
                <a:lnTo>
                  <a:pt x="15536674" y="8727241"/>
                </a:lnTo>
                <a:lnTo>
                  <a:pt x="0" y="8727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97560" y="141605"/>
            <a:ext cx="58928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CHATBOT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14235" y="1411309"/>
            <a:ext cx="12875263" cy="858615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5400000">
            <a:off x="-4268848" y="2826217"/>
            <a:ext cx="11729631" cy="3191935"/>
          </a:xfrm>
          <a:custGeom>
            <a:avLst/>
            <a:gdLst/>
            <a:ahLst/>
            <a:cxnLst/>
            <a:rect r="r" b="b" t="t" l="l"/>
            <a:pathLst>
              <a:path h="3191935" w="11729631">
                <a:moveTo>
                  <a:pt x="0" y="0"/>
                </a:moveTo>
                <a:lnTo>
                  <a:pt x="11729631" y="0"/>
                </a:lnTo>
                <a:lnTo>
                  <a:pt x="11729631" y="3191935"/>
                </a:lnTo>
                <a:lnTo>
                  <a:pt x="0" y="3191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299" r="0" b="-318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41070" y="191187"/>
            <a:ext cx="7635002" cy="10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Canva Sans Bold"/>
              </a:rPr>
              <a:t>Loading Of Chatbot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73640" y="0"/>
            <a:ext cx="4693558" cy="10287000"/>
          </a:xfrm>
          <a:custGeom>
            <a:avLst/>
            <a:gdLst/>
            <a:ahLst/>
            <a:cxnLst/>
            <a:rect r="r" b="b" t="t" l="l"/>
            <a:pathLst>
              <a:path h="10287000" w="4693558">
                <a:moveTo>
                  <a:pt x="0" y="0"/>
                </a:moveTo>
                <a:lnTo>
                  <a:pt x="4693558" y="0"/>
                </a:lnTo>
                <a:lnTo>
                  <a:pt x="46935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847" t="0" r="-4084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57876" y="1955280"/>
            <a:ext cx="6596796" cy="3705544"/>
          </a:xfrm>
          <a:custGeom>
            <a:avLst/>
            <a:gdLst/>
            <a:ahLst/>
            <a:cxnLst/>
            <a:rect r="r" b="b" t="t" l="l"/>
            <a:pathLst>
              <a:path h="3705544" w="6596796">
                <a:moveTo>
                  <a:pt x="0" y="0"/>
                </a:moveTo>
                <a:lnTo>
                  <a:pt x="6596795" y="0"/>
                </a:lnTo>
                <a:lnTo>
                  <a:pt x="6596795" y="3705543"/>
                </a:lnTo>
                <a:lnTo>
                  <a:pt x="0" y="3705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3960" y="5968192"/>
            <a:ext cx="6865639" cy="3856558"/>
          </a:xfrm>
          <a:custGeom>
            <a:avLst/>
            <a:gdLst/>
            <a:ahLst/>
            <a:cxnLst/>
            <a:rect r="r" b="b" t="t" l="l"/>
            <a:pathLst>
              <a:path h="3856558" w="6865639">
                <a:moveTo>
                  <a:pt x="0" y="0"/>
                </a:moveTo>
                <a:lnTo>
                  <a:pt x="6865639" y="0"/>
                </a:lnTo>
                <a:lnTo>
                  <a:pt x="6865639" y="3856558"/>
                </a:lnTo>
                <a:lnTo>
                  <a:pt x="0" y="3856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3960" y="1891376"/>
            <a:ext cx="6865639" cy="3856558"/>
          </a:xfrm>
          <a:custGeom>
            <a:avLst/>
            <a:gdLst/>
            <a:ahLst/>
            <a:cxnLst/>
            <a:rect r="r" b="b" t="t" l="l"/>
            <a:pathLst>
              <a:path h="3856558" w="6865639">
                <a:moveTo>
                  <a:pt x="0" y="0"/>
                </a:moveTo>
                <a:lnTo>
                  <a:pt x="6865639" y="0"/>
                </a:lnTo>
                <a:lnTo>
                  <a:pt x="6865639" y="3856558"/>
                </a:lnTo>
                <a:lnTo>
                  <a:pt x="0" y="3856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7876" y="6108498"/>
            <a:ext cx="6596796" cy="3705544"/>
          </a:xfrm>
          <a:custGeom>
            <a:avLst/>
            <a:gdLst/>
            <a:ahLst/>
            <a:cxnLst/>
            <a:rect r="r" b="b" t="t" l="l"/>
            <a:pathLst>
              <a:path h="3705544" w="6596796">
                <a:moveTo>
                  <a:pt x="0" y="0"/>
                </a:moveTo>
                <a:lnTo>
                  <a:pt x="6596795" y="0"/>
                </a:lnTo>
                <a:lnTo>
                  <a:pt x="6596795" y="3705544"/>
                </a:lnTo>
                <a:lnTo>
                  <a:pt x="0" y="3705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33813" y="427672"/>
            <a:ext cx="7719775" cy="10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Canva Sans Bold"/>
              </a:rPr>
              <a:t>Working Of Chatbot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00" y="687606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3004" y="531879"/>
            <a:ext cx="11339893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FUTURE ENCHANCEMENTS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9275" y="2029409"/>
            <a:ext cx="900053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0101"/>
                </a:solidFill>
                <a:latin typeface="Canva Sans Semi-Bold"/>
              </a:rPr>
              <a:t>Potential Improvements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10101"/>
                </a:solidFill>
                <a:latin typeface="Canva Sans"/>
              </a:rPr>
              <a:t>Adding new features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10101"/>
                </a:solidFill>
                <a:latin typeface="Canva Sans"/>
              </a:rPr>
              <a:t>Enhancing user experience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0101"/>
                </a:solidFill>
                <a:latin typeface="Canva Sans Semi-Bold"/>
              </a:rPr>
              <a:t>Long-term Vision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10101"/>
                </a:solidFill>
                <a:latin typeface="Canva Sans"/>
              </a:rPr>
              <a:t>Expanding the chatbot’s capabilities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10101"/>
                </a:solidFill>
                <a:latin typeface="Canva Sans"/>
              </a:rPr>
              <a:t>Integration with more services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About NIRYAT Portal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Data Collection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What is Chatbot?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5402" y="802876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Building of Chatbot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1648" y="807259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Interface of Chatbot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7894" y="802876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Working of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1726" y="807259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2178" y="427672"/>
            <a:ext cx="5437704" cy="107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501" y="1914288"/>
            <a:ext cx="17143726" cy="769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Objective of the Chatbot: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Provide efficient, automated assistance to users of the Niryat Portal.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Enhance user experience and accessibility of the portal's features.</a:t>
            </a:r>
          </a:p>
          <a:p>
            <a:pPr algn="l" marL="626112" indent="-313056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Development Process: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Planning:</a:t>
            </a:r>
            <a:r>
              <a:rPr lang="en-US" sz="2900">
                <a:solidFill>
                  <a:srgbClr val="000000"/>
                </a:solidFill>
                <a:latin typeface="Canva Sans"/>
              </a:rPr>
              <a:t> Defined objectives, scope, and chose the technology stack.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Designing:</a:t>
            </a:r>
            <a:r>
              <a:rPr lang="en-US" sz="2900">
                <a:solidFill>
                  <a:srgbClr val="000000"/>
                </a:solidFill>
                <a:latin typeface="Canva Sans"/>
              </a:rPr>
              <a:t> Created user interaction flows and conversation designs.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Developing:</a:t>
            </a:r>
            <a:r>
              <a:rPr lang="en-US" sz="2900">
                <a:solidFill>
                  <a:srgbClr val="000000"/>
                </a:solidFill>
                <a:latin typeface="Canva Sans"/>
              </a:rPr>
              <a:t> Built the chatbot logic and integrated with the Niryat Portal.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Training:</a:t>
            </a:r>
            <a:r>
              <a:rPr lang="en-US" sz="2900">
                <a:solidFill>
                  <a:srgbClr val="000000"/>
                </a:solidFill>
                <a:latin typeface="Canva Sans"/>
              </a:rPr>
              <a:t> Used NLP techniques to improve understanding and responses.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Deployment:</a:t>
            </a:r>
            <a:r>
              <a:rPr lang="en-US" sz="2900">
                <a:solidFill>
                  <a:srgbClr val="000000"/>
                </a:solidFill>
                <a:latin typeface="Canva Sans"/>
              </a:rPr>
              <a:t> Chose the deployment platform and set up necessary infrastructure.</a:t>
            </a:r>
          </a:p>
          <a:p>
            <a:pPr algn="l" marL="626112" indent="-313056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Canva Sans Semi-Bold"/>
              </a:rPr>
              <a:t>Challenges and Solutions: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Addressed common challenges such as handling ambiguous queries, ensuring data security, and maintaining conversation context.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Implemented solutions like robust NLP, data protection measures, scalable architecture, and a user feedback loop.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242455" y="1971438"/>
            <a:ext cx="3650772" cy="2669627"/>
          </a:xfrm>
          <a:custGeom>
            <a:avLst/>
            <a:gdLst/>
            <a:ahLst/>
            <a:cxnLst/>
            <a:rect r="r" b="b" t="t" l="l"/>
            <a:pathLst>
              <a:path h="2669627" w="3650772">
                <a:moveTo>
                  <a:pt x="0" y="0"/>
                </a:moveTo>
                <a:lnTo>
                  <a:pt x="3650772" y="0"/>
                </a:lnTo>
                <a:lnTo>
                  <a:pt x="3650772" y="2669628"/>
                </a:lnTo>
                <a:lnTo>
                  <a:pt x="0" y="2669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4318" y="2086263"/>
            <a:ext cx="8458922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Semi-Bold"/>
              </a:rPr>
              <a:t>Key Takeaways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Semi-Bold"/>
              </a:rPr>
              <a:t>Efficient Interaction: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 The chatbot will streamline user interactions with the Niryat Portal.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Semi-Bold"/>
              </a:rPr>
              <a:t>Continuous Improvement: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 Ongoing training and feedback will enhance the chatbot’s performance over time.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Semi-Bold"/>
              </a:rPr>
              <a:t>Scalability and Security: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 Ensuring the chatbot can handle growth while maintaining high security standards.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499457" y="4999781"/>
            <a:ext cx="9017395" cy="5287219"/>
          </a:xfrm>
          <a:custGeom>
            <a:avLst/>
            <a:gdLst/>
            <a:ahLst/>
            <a:cxnLst/>
            <a:rect r="r" b="b" t="t" l="l"/>
            <a:pathLst>
              <a:path h="5287219" w="9017395">
                <a:moveTo>
                  <a:pt x="0" y="0"/>
                </a:moveTo>
                <a:lnTo>
                  <a:pt x="9017395" y="0"/>
                </a:lnTo>
                <a:lnTo>
                  <a:pt x="9017395" y="5287219"/>
                </a:lnTo>
                <a:lnTo>
                  <a:pt x="0" y="528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92" t="0" r="-1248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52178" y="711454"/>
            <a:ext cx="5437704" cy="107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90" r="0" b="-622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32193" y="3487535"/>
            <a:ext cx="10301084" cy="36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944" indent="-324972" lvl="1">
              <a:lnSpc>
                <a:spcPts val="4154"/>
              </a:lnSpc>
              <a:buFont typeface="Arial"/>
              <a:buChar char="•"/>
            </a:pPr>
            <a:r>
              <a:rPr lang="en-US" sz="3010" spc="295">
                <a:solidFill>
                  <a:srgbClr val="231F20"/>
                </a:solidFill>
                <a:latin typeface="Montserrat Light Bold"/>
              </a:rPr>
              <a:t>NIRYAT (National Import-Export Record for Yearly Analysis of Trade)</a:t>
            </a:r>
            <a:r>
              <a:rPr lang="en-US" sz="3010" spc="295">
                <a:solidFill>
                  <a:srgbClr val="231F20"/>
                </a:solidFill>
                <a:latin typeface="Montserrat Light"/>
              </a:rPr>
              <a:t> is developed as a </a:t>
            </a:r>
            <a:r>
              <a:rPr lang="en-US" sz="3010" spc="295">
                <a:solidFill>
                  <a:srgbClr val="231F20"/>
                </a:solidFill>
                <a:latin typeface="Montserrat Light"/>
              </a:rPr>
              <a:t>one-stop platform for the stakeholders to get all the necessary information that is related to India’s foreign trade.</a:t>
            </a:r>
          </a:p>
          <a:p>
            <a:pPr algn="l" marL="0" indent="0" lvl="0">
              <a:lnSpc>
                <a:spcPts val="415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2193" y="6869885"/>
            <a:ext cx="11245210" cy="222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23" indent="-346562" lvl="1">
              <a:lnSpc>
                <a:spcPts val="4430"/>
              </a:lnSpc>
              <a:buFont typeface="Arial"/>
              <a:buChar char="•"/>
            </a:pPr>
            <a:r>
              <a:rPr lang="en-US" sz="3210" spc="314">
                <a:solidFill>
                  <a:srgbClr val="231F20"/>
                </a:solidFill>
                <a:latin typeface="Montserrat Light"/>
              </a:rPr>
              <a:t>From this portal, important information related to more than 30 commodity groups exported to more than 200 countries of the world will be available.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2193" y="1018026"/>
            <a:ext cx="8306779" cy="173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0"/>
              </a:lnSpc>
              <a:spcBef>
                <a:spcPct val="0"/>
              </a:spcBef>
            </a:pPr>
            <a:r>
              <a:rPr lang="en-US" sz="5029" spc="40" strike="noStrike" u="none">
                <a:solidFill>
                  <a:srgbClr val="FFFFFF"/>
                </a:solidFill>
                <a:latin typeface="Archivo Black"/>
              </a:rPr>
              <a:t>ABOUT NIRYAT PORTAL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25735"/>
            <a:ext cx="16230600" cy="9344410"/>
            <a:chOff x="0" y="0"/>
            <a:chExt cx="4274726" cy="24610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461079"/>
            </a:xfrm>
            <a:custGeom>
              <a:avLst/>
              <a:gdLst/>
              <a:ahLst/>
              <a:cxnLst/>
              <a:rect r="r" b="b" t="t" l="l"/>
              <a:pathLst>
                <a:path h="2461079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449154"/>
                  </a:lnTo>
                  <a:cubicBezTo>
                    <a:pt x="4274726" y="2455740"/>
                    <a:pt x="4269387" y="2461079"/>
                    <a:pt x="4262801" y="2461079"/>
                  </a:cubicBezTo>
                  <a:lnTo>
                    <a:pt x="11925" y="2461079"/>
                  </a:lnTo>
                  <a:cubicBezTo>
                    <a:pt x="5339" y="2461079"/>
                    <a:pt x="0" y="2455740"/>
                    <a:pt x="0" y="244915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74726" cy="2480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706088"/>
            <a:ext cx="16230600" cy="8064057"/>
          </a:xfrm>
          <a:custGeom>
            <a:avLst/>
            <a:gdLst/>
            <a:ahLst/>
            <a:cxnLst/>
            <a:rect r="r" b="b" t="t" l="l"/>
            <a:pathLst>
              <a:path h="8064057" w="16230600">
                <a:moveTo>
                  <a:pt x="0" y="0"/>
                </a:moveTo>
                <a:lnTo>
                  <a:pt x="16230600" y="0"/>
                </a:lnTo>
                <a:lnTo>
                  <a:pt x="16230600" y="8064057"/>
                </a:lnTo>
                <a:lnTo>
                  <a:pt x="0" y="806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0" t="-2007" r="-4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2405" y="537527"/>
            <a:ext cx="74231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 Italics"/>
              </a:rPr>
              <a:t>Niryat Portal Interface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62265" y="1659803"/>
            <a:ext cx="7238899" cy="103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  <a:spcBef>
                <a:spcPct val="0"/>
              </a:spcBef>
            </a:pPr>
            <a:r>
              <a:rPr lang="en-US" sz="6058" spc="212">
                <a:solidFill>
                  <a:srgbClr val="010101"/>
                </a:solidFill>
                <a:latin typeface="Archivo Black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5027" y="3559527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182" y="3820683"/>
            <a:ext cx="13700185" cy="517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</a:p>
          <a:p>
            <a:pPr algn="ctr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uce Bold"/>
              </a:rPr>
              <a:t>Data Collection</a:t>
            </a:r>
            <a:r>
              <a:rPr lang="en-US" sz="3099">
                <a:solidFill>
                  <a:srgbClr val="000000"/>
                </a:solidFill>
                <a:latin typeface="Open Sauce"/>
              </a:rPr>
              <a:t>: Gather comprehensive and up-to-date data from the NIRYAT portal related to India’s foreign trade.</a:t>
            </a:r>
          </a:p>
          <a:p>
            <a:pPr algn="ctr">
              <a:lnSpc>
                <a:spcPts val="4029"/>
              </a:lnSpc>
            </a:pPr>
          </a:p>
          <a:p>
            <a:pPr algn="ctr" marL="690874" indent="-345437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uce Bold"/>
              </a:rPr>
              <a:t>Chatbot Development</a:t>
            </a:r>
            <a:r>
              <a:rPr lang="en-US" sz="3199">
                <a:solidFill>
                  <a:srgbClr val="000000"/>
                </a:solidFill>
                <a:latin typeface="Open Sauce"/>
              </a:rPr>
              <a:t>: Create an intelligent chatbot capable of understanding and responding to queries about the data on the NIRYAT portal.</a:t>
            </a:r>
          </a:p>
          <a:p>
            <a:pPr algn="ctr">
              <a:lnSpc>
                <a:spcPts val="4159"/>
              </a:lnSpc>
            </a:pPr>
          </a:p>
          <a:p>
            <a:pPr algn="ctr" marL="690874" indent="-345437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uce Bold"/>
              </a:rPr>
              <a:t>User Interface</a:t>
            </a:r>
            <a:r>
              <a:rPr lang="en-US" sz="3199">
                <a:solidFill>
                  <a:srgbClr val="000000"/>
                </a:solidFill>
                <a:latin typeface="Open Sauce"/>
              </a:rPr>
              <a:t>: Develop a user-friendly interface for users to interact with the chatbot.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65292" y="7791484"/>
            <a:ext cx="1518010" cy="1932651"/>
          </a:xfrm>
          <a:custGeom>
            <a:avLst/>
            <a:gdLst/>
            <a:ahLst/>
            <a:cxnLst/>
            <a:rect r="r" b="b" t="t" l="l"/>
            <a:pathLst>
              <a:path h="1932651" w="1518010">
                <a:moveTo>
                  <a:pt x="0" y="0"/>
                </a:moveTo>
                <a:lnTo>
                  <a:pt x="1518009" y="0"/>
                </a:lnTo>
                <a:lnTo>
                  <a:pt x="1518009" y="1932651"/>
                </a:lnTo>
                <a:lnTo>
                  <a:pt x="0" y="1932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9838" y="4421489"/>
            <a:ext cx="1907205" cy="1883556"/>
            <a:chOff x="0" y="0"/>
            <a:chExt cx="1961117" cy="1936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1066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61066">
                  <a:moveTo>
                    <a:pt x="0" y="968375"/>
                  </a:moveTo>
                  <a:cubicBezTo>
                    <a:pt x="0" y="433578"/>
                    <a:pt x="439022" y="0"/>
                    <a:pt x="980533" y="0"/>
                  </a:cubicBezTo>
                  <a:cubicBezTo>
                    <a:pt x="1522045" y="0"/>
                    <a:pt x="1961066" y="433578"/>
                    <a:pt x="1961066" y="968375"/>
                  </a:cubicBezTo>
                  <a:cubicBezTo>
                    <a:pt x="1961066" y="1503172"/>
                    <a:pt x="1522045" y="1936750"/>
                    <a:pt x="980533" y="1936750"/>
                  </a:cubicBezTo>
                  <a:cubicBezTo>
                    <a:pt x="439022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4978355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20"/>
                </a:lnTo>
                <a:lnTo>
                  <a:pt x="0" y="629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7344" y="4301671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8444" y="2633383"/>
            <a:ext cx="14249091" cy="699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Data Source: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"/>
              </a:rPr>
              <a:t>Portal: Data retrieved from the official export data portal.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Data Span: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Years Covered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: 2017 to 2024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Months Covered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: All 12 months for each year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Data Contents: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Yearly Exports of Different Commodities : 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Data includes export volumes and values for various commodities. Commodities are categorized for detailed analysis.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Country-Specific Export Data: 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Export data is segmented by country. Includes the amount exported from India to different countries. Data is further classified into different regions for comprehensive regional analysis.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Data Format: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File Format: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 CSV (Comma-Separated Values)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Additional Information: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Data Frequency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: Monthly records</a:t>
            </a:r>
          </a:p>
          <a:p>
            <a:pPr algn="l" marL="440344" indent="-220172" lvl="1">
              <a:lnSpc>
                <a:spcPts val="2651"/>
              </a:lnSpc>
              <a:buFont typeface="Arial"/>
              <a:buChar char="•"/>
            </a:pPr>
            <a:r>
              <a:rPr lang="en-US" sz="2039">
                <a:solidFill>
                  <a:srgbClr val="010101"/>
                </a:solidFill>
                <a:latin typeface="Open Sauce Bold"/>
              </a:rPr>
              <a:t>Data Categories:</a:t>
            </a:r>
            <a:r>
              <a:rPr lang="en-US" sz="2039">
                <a:solidFill>
                  <a:srgbClr val="010101"/>
                </a:solidFill>
                <a:latin typeface="Open Sauce"/>
              </a:rPr>
              <a:t> Commodities, Countries, Regions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118560" y="544687"/>
            <a:ext cx="7738293" cy="1808826"/>
          </a:xfrm>
          <a:custGeom>
            <a:avLst/>
            <a:gdLst/>
            <a:ahLst/>
            <a:cxnLst/>
            <a:rect r="r" b="b" t="t" l="l"/>
            <a:pathLst>
              <a:path h="1808826" w="7738293">
                <a:moveTo>
                  <a:pt x="0" y="0"/>
                </a:moveTo>
                <a:lnTo>
                  <a:pt x="7738292" y="0"/>
                </a:lnTo>
                <a:lnTo>
                  <a:pt x="7738292" y="1808825"/>
                </a:lnTo>
                <a:lnTo>
                  <a:pt x="0" y="1808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6494" y="687293"/>
            <a:ext cx="8702423" cy="143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3"/>
              </a:lnSpc>
              <a:spcBef>
                <a:spcPct val="0"/>
              </a:spcBef>
            </a:pPr>
            <a:r>
              <a:rPr lang="en-US" sz="4183" spc="146">
                <a:solidFill>
                  <a:srgbClr val="010101"/>
                </a:solidFill>
                <a:latin typeface="Archivo Black"/>
              </a:rPr>
              <a:t>DATA COLLECTION OVERVIEW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082667" y="7145807"/>
            <a:ext cx="3650772" cy="2669627"/>
          </a:xfrm>
          <a:custGeom>
            <a:avLst/>
            <a:gdLst/>
            <a:ahLst/>
            <a:cxnLst/>
            <a:rect r="r" b="b" t="t" l="l"/>
            <a:pathLst>
              <a:path h="2669627" w="3650772">
                <a:moveTo>
                  <a:pt x="0" y="0"/>
                </a:moveTo>
                <a:lnTo>
                  <a:pt x="3650773" y="0"/>
                </a:lnTo>
                <a:lnTo>
                  <a:pt x="3650773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6682" y="1277138"/>
            <a:ext cx="12319177" cy="1773294"/>
          </a:xfrm>
          <a:custGeom>
            <a:avLst/>
            <a:gdLst/>
            <a:ahLst/>
            <a:cxnLst/>
            <a:rect r="r" b="b" t="t" l="l"/>
            <a:pathLst>
              <a:path h="1773294" w="12319177">
                <a:moveTo>
                  <a:pt x="0" y="0"/>
                </a:moveTo>
                <a:lnTo>
                  <a:pt x="12319177" y="0"/>
                </a:lnTo>
                <a:lnTo>
                  <a:pt x="12319177" y="1773294"/>
                </a:lnTo>
                <a:lnTo>
                  <a:pt x="0" y="1773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9287" y="4153347"/>
            <a:ext cx="4169066" cy="1980306"/>
          </a:xfrm>
          <a:custGeom>
            <a:avLst/>
            <a:gdLst/>
            <a:ahLst/>
            <a:cxnLst/>
            <a:rect r="r" b="b" t="t" l="l"/>
            <a:pathLst>
              <a:path h="1980306" w="4169066">
                <a:moveTo>
                  <a:pt x="0" y="0"/>
                </a:moveTo>
                <a:lnTo>
                  <a:pt x="4169066" y="0"/>
                </a:lnTo>
                <a:lnTo>
                  <a:pt x="4169066" y="1980306"/>
                </a:lnTo>
                <a:lnTo>
                  <a:pt x="0" y="198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3820" y="5975429"/>
            <a:ext cx="7940360" cy="3922503"/>
          </a:xfrm>
          <a:custGeom>
            <a:avLst/>
            <a:gdLst/>
            <a:ahLst/>
            <a:cxnLst/>
            <a:rect r="r" b="b" t="t" l="l"/>
            <a:pathLst>
              <a:path h="3922503" w="7940360">
                <a:moveTo>
                  <a:pt x="0" y="0"/>
                </a:moveTo>
                <a:lnTo>
                  <a:pt x="7940360" y="0"/>
                </a:lnTo>
                <a:lnTo>
                  <a:pt x="7940360" y="3922504"/>
                </a:lnTo>
                <a:lnTo>
                  <a:pt x="0" y="3922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56036"/>
            <a:ext cx="2727296" cy="1948491"/>
          </a:xfrm>
          <a:custGeom>
            <a:avLst/>
            <a:gdLst/>
            <a:ahLst/>
            <a:cxnLst/>
            <a:rect r="r" b="b" t="t" l="l"/>
            <a:pathLst>
              <a:path h="1948491" w="2727296">
                <a:moveTo>
                  <a:pt x="0" y="0"/>
                </a:moveTo>
                <a:lnTo>
                  <a:pt x="2727296" y="0"/>
                </a:lnTo>
                <a:lnTo>
                  <a:pt x="2727296" y="1948491"/>
                </a:lnTo>
                <a:lnTo>
                  <a:pt x="0" y="1948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026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56790">
            <a:off x="15107435" y="2249017"/>
            <a:ext cx="1931085" cy="690363"/>
          </a:xfrm>
          <a:custGeom>
            <a:avLst/>
            <a:gdLst/>
            <a:ahLst/>
            <a:cxnLst/>
            <a:rect r="r" b="b" t="t" l="l"/>
            <a:pathLst>
              <a:path h="690363" w="1931085">
                <a:moveTo>
                  <a:pt x="0" y="0"/>
                </a:moveTo>
                <a:lnTo>
                  <a:pt x="1931085" y="0"/>
                </a:lnTo>
                <a:lnTo>
                  <a:pt x="1931085" y="690363"/>
                </a:lnTo>
                <a:lnTo>
                  <a:pt x="0" y="690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536506">
            <a:off x="13373848" y="7375878"/>
            <a:ext cx="2730786" cy="976256"/>
          </a:xfrm>
          <a:custGeom>
            <a:avLst/>
            <a:gdLst/>
            <a:ahLst/>
            <a:cxnLst/>
            <a:rect r="r" b="b" t="t" l="l"/>
            <a:pathLst>
              <a:path h="976256" w="2730786">
                <a:moveTo>
                  <a:pt x="0" y="0"/>
                </a:moveTo>
                <a:lnTo>
                  <a:pt x="2730786" y="0"/>
                </a:lnTo>
                <a:lnTo>
                  <a:pt x="2730786" y="976256"/>
                </a:lnTo>
                <a:lnTo>
                  <a:pt x="0" y="97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514940">
            <a:off x="2058940" y="6823174"/>
            <a:ext cx="2869345" cy="1025791"/>
          </a:xfrm>
          <a:custGeom>
            <a:avLst/>
            <a:gdLst/>
            <a:ahLst/>
            <a:cxnLst/>
            <a:rect r="r" b="b" t="t" l="l"/>
            <a:pathLst>
              <a:path h="1025791" w="2869345">
                <a:moveTo>
                  <a:pt x="0" y="0"/>
                </a:moveTo>
                <a:lnTo>
                  <a:pt x="2869345" y="0"/>
                </a:lnTo>
                <a:lnTo>
                  <a:pt x="2869345" y="1025791"/>
                </a:lnTo>
                <a:lnTo>
                  <a:pt x="0" y="102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30186" y="3611310"/>
            <a:ext cx="5275440" cy="1803241"/>
          </a:xfrm>
          <a:custGeom>
            <a:avLst/>
            <a:gdLst/>
            <a:ahLst/>
            <a:cxnLst/>
            <a:rect r="r" b="b" t="t" l="l"/>
            <a:pathLst>
              <a:path h="1803241" w="5275440">
                <a:moveTo>
                  <a:pt x="0" y="0"/>
                </a:moveTo>
                <a:lnTo>
                  <a:pt x="5275440" y="0"/>
                </a:lnTo>
                <a:lnTo>
                  <a:pt x="5275440" y="1803241"/>
                </a:lnTo>
                <a:lnTo>
                  <a:pt x="0" y="1803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75313" y="3889361"/>
            <a:ext cx="338518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Data Collection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Process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94480" y="6006029"/>
            <a:ext cx="736150" cy="662821"/>
            <a:chOff x="0" y="0"/>
            <a:chExt cx="193883" cy="1745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94480" y="8005895"/>
            <a:ext cx="736150" cy="662821"/>
            <a:chOff x="0" y="0"/>
            <a:chExt cx="193883" cy="1745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70364" y="3691963"/>
            <a:ext cx="6014116" cy="5953774"/>
          </a:xfrm>
          <a:custGeom>
            <a:avLst/>
            <a:gdLst/>
            <a:ahLst/>
            <a:cxnLst/>
            <a:rect r="r" b="b" t="t" l="l"/>
            <a:pathLst>
              <a:path h="5953774" w="6014116">
                <a:moveTo>
                  <a:pt x="0" y="0"/>
                </a:moveTo>
                <a:lnTo>
                  <a:pt x="6014116" y="0"/>
                </a:lnTo>
                <a:lnTo>
                  <a:pt x="6014116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689046" y="4176727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A chatbot is a software application designed to simulate human conversation through text or voice interactions.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WHAT IS CHATBOT 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89046" y="5634554"/>
            <a:ext cx="6346855" cy="204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These programs can be embedded in various platforms, such as websites, messaging apps, or mobile apps, to provide automated customer service, answer questions, or perform specific tasks.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89046" y="7966651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Chatbots use natural language processing (NLP) to understand and respond to user inputs.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7563"/>
            <a:ext cx="7993203" cy="10294563"/>
          </a:xfrm>
          <a:custGeom>
            <a:avLst/>
            <a:gdLst/>
            <a:ahLst/>
            <a:cxnLst/>
            <a:rect r="r" b="b" t="t" l="l"/>
            <a:pathLst>
              <a:path h="10294563" w="7993203">
                <a:moveTo>
                  <a:pt x="0" y="0"/>
                </a:moveTo>
                <a:lnTo>
                  <a:pt x="7993203" y="0"/>
                </a:lnTo>
                <a:lnTo>
                  <a:pt x="7993203" y="10294563"/>
                </a:lnTo>
                <a:lnTo>
                  <a:pt x="0" y="10294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14" t="0" r="-1961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626019"/>
            <a:ext cx="7082415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OBJECTIVE OF THE CHATBOT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7253" y="3613892"/>
            <a:ext cx="8663048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101"/>
                </a:solidFill>
                <a:latin typeface="Canva Sans Bold"/>
              </a:rPr>
              <a:t>Goal</a:t>
            </a:r>
            <a:r>
              <a:rPr lang="en-US" sz="3399">
                <a:solidFill>
                  <a:srgbClr val="010101"/>
                </a:solidFill>
                <a:latin typeface="Canva Sans"/>
              </a:rPr>
              <a:t>: To assist users in navigating and retrieving data from the Niryat portal efficiently.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101"/>
                </a:solidFill>
                <a:latin typeface="Canva Sans Bold"/>
              </a:rPr>
              <a:t>Benefits</a:t>
            </a:r>
            <a:r>
              <a:rPr lang="en-US" sz="3399">
                <a:solidFill>
                  <a:srgbClr val="010101"/>
                </a:solidFill>
                <a:latin typeface="Canva Sans"/>
              </a:rPr>
              <a:t>: Improved user engagement, faster data access, and better support.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DAGGbQeTYzE</dc:identifier>
  <dcterms:modified xsi:type="dcterms:W3CDTF">2011-08-01T06:04:30Z</dcterms:modified>
  <cp:revision>1</cp:revision>
  <dc:title>Grey Modern Professional Business Project Presentation</dc:title>
</cp:coreProperties>
</file>